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mp4" ContentType="video/mp4"/>
  <Default Extension="jpg" ContentType="image/jpeg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8f8b9be65424c36" /><Relationship Type="http://schemas.openxmlformats.org/officeDocument/2006/relationships/extended-properties" Target="/docProps/app.xml" Id="R69494d2896704eb1" /><Relationship Type="http://schemas.openxmlformats.org/officeDocument/2006/relationships/officeDocument" Target="/ppt/presentation.xml" Id="Rcef70588f772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05cb0f176422f"/>
  </p:sldMasterIdLst>
  <p:notesMasterIdLst>
    <p:notesMasterId xmlns:r="http://schemas.openxmlformats.org/officeDocument/2006/relationships" r:id="Rf1b18c41da824d35"/>
  </p:notesMasterIdLst>
  <p:sldIdLst>
    <p:sldId xmlns:r="http://schemas.openxmlformats.org/officeDocument/2006/relationships" id="256" r:id="R10d95d757cb44068"/>
    <p:sldId xmlns:r="http://schemas.openxmlformats.org/officeDocument/2006/relationships" id="257" r:id="R7f4ff38bfde34c58"/>
    <p:sldId xmlns:r="http://schemas.openxmlformats.org/officeDocument/2006/relationships" id="258" r:id="R78af669bdf2b489e"/>
    <p:sldId xmlns:r="http://schemas.openxmlformats.org/officeDocument/2006/relationships" id="259" r:id="Ra7cfe727678d463d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<?xml version='1.0' encoding='utf-8'?>
<Relationships xmlns="http://schemas.openxmlformats.org/package/2006/relationships"><Relationship Type="http://schemas.openxmlformats.org/officeDocument/2006/relationships/theme" Target="/ppt/theme/theme1.xml" Id="Re91d5aae15944a92" /><Relationship Type="http://schemas.openxmlformats.org/officeDocument/2006/relationships/slideMaster" Target="/ppt/slideMasters/slideMaster1.xml" Id="Re6f05cb0f176422f" /><Relationship Type="http://schemas.openxmlformats.org/officeDocument/2006/relationships/presProps" Target="/ppt/presProps.xml" Id="Rc034d28c302d40eb" /><Relationship Type="http://schemas.openxmlformats.org/officeDocument/2006/relationships/tableStyles" Target="/ppt/tableStyles.xml" Id="R380daa32057a40e2" /><Relationship Type="http://schemas.openxmlformats.org/officeDocument/2006/relationships/slide" Target="/ppt/slides/slide1.xml" Id="R10d95d757cb44068" /><Relationship Type="http://schemas.openxmlformats.org/officeDocument/2006/relationships/slide" Target="/ppt/slides/slide2.xml" Id="R7f4ff38bfde34c58" /><Relationship Type="http://schemas.openxmlformats.org/officeDocument/2006/relationships/slide" Target="/ppt/slides/slide3.xml" Id="R78af669bdf2b489e" /><Relationship Type="http://schemas.openxmlformats.org/officeDocument/2006/relationships/slide" Target="/ppt/slides/slide4.xml" Id="Ra7cfe727678d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949f37e444b2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82c427211a84fe6" /><Relationship Type="http://schemas.openxmlformats.org/officeDocument/2006/relationships/slideLayout" Target="/ppt/slideLayouts/slideLayout1.xml" Id="Rb9bd43b291d141c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d43b291d141c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<?xml version='1.0' encoding='utf-8'?>
<Relationships xmlns="http://schemas.openxmlformats.org/package/2006/relationships"><Relationship Type="http://schemas.openxmlformats.org/officeDocument/2006/relationships/slideLayout" Target="/ppt/slideLayouts/slideLayout1.xml" Id="R07b3ed0a7cea4579" /><Relationship Type="http://schemas.openxmlformats.org/officeDocument/2006/relationships/image" Target="/ppt/media/image.png" Id="R1f10cdef54ec4970" /><Relationship Type="http://schemas.openxmlformats.org/officeDocument/2006/relationships/image" Target="/ppt/media/image.jpeg" Id="R89fd3b4d2f6d49e6" /></Relationships>
</file>

<file path=ppt/slides/_rels/slide2.xml.rels><?xml version='1.0' encoding='utf-8'?>
<Relationships xmlns="http://schemas.openxmlformats.org/package/2006/relationships"><Relationship Id="rId1" Type="http://schemas.openxmlformats.org/officeDocument/2006/relationships/video" Target="../media/media-1-1.mp4" /><Relationship Id="rId2" Type="http://schemas.microsoft.com/office/2007/relationships/media" Target="../media/media-1-1.mp4" /><Relationship Id="rId3" Type="http://schemas.openxmlformats.org/officeDocument/2006/relationships/image" Target="../media/image-1-3.png" /><Relationship Id="rId4" Type="http://schemas.openxmlformats.org/officeDocument/2006/relationships/slideLayout" Target="../slideLayouts/slideLayout1.xml" /></Relationships>
</file>

<file path=ppt/slides/_rels/slide3.xml.rels><?xml version='1.0' encoding='utf-8'?>
<Relationships xmlns="http://schemas.openxmlformats.org/package/2006/relationships"><Relationship Type="http://schemas.openxmlformats.org/officeDocument/2006/relationships/slideLayout" Target="/ppt/slideLayouts/slideLayout1.xml" Id="R3363a00ce0064744" /></Relationships>
</file>

<file path=ppt/slides/_rels/slide4.xml.rels><?xml version='1.0' encoding='utf-8'?>
<Relationships xmlns="http://schemas.openxmlformats.org/package/2006/relationships"><Relationship Type="http://schemas.openxmlformats.org/officeDocument/2006/relationships/slideLayout" Target="/ppt/slideLayouts/slideLayout1.xml" Id="Rbcde955486824769" /><Relationship Type="http://schemas.openxmlformats.org/officeDocument/2006/relationships/image" Target="/ppt/media/image2.jpeg" Id="R9ed2a0bacbd448a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10cdef54ec4970"/>
          <a:srcRect xmlns:a="http://schemas.openxmlformats.org/drawingml/2006/main" l="0" t="9336" r="0" b="933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AF30B8-48A2-4DBA-9CA8-A385D3207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3905250"/>
            <a:ext cx="5381625" cy="25717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8F0"/>
            </a:solidFill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fd3b4d2f6d49e6"/>
          <a:stretch xmlns:a="http://schemas.openxmlformats.org/drawingml/2006/main"/>
        </p:blipFill>
        <p:spPr>
          <a:xfrm xmlns:a="http://schemas.openxmlformats.org/drawingml/2006/main">
            <a:off x="869393" y="4095750"/>
            <a:ext cx="1347315" cy="6477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81B303-F337-4587-A958-E59D47AFA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466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335C"/>
                </a:solidFill>
              </a:defRPr>
            </a:pPr>
            <a:r>
              <a:rPr sz="2100" b="1">
                <a:solidFill>
                  <a:srgbClr val="0A335C"/>
                </a:solidFill>
              </a:rPr>
              <a:t>DRONE LIGHT SHOW AT SEAFAIR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5ADC50-C3C7-4C28-B9BE-A12CA267C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4476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5B8E6"/>
                </a:solidFill>
              </a:defRPr>
            </a:pPr>
            <a:r>
              <a:rPr sz="1275" b="1">
                <a:solidFill>
                  <a:srgbClr val="55B8E6"/>
                </a:solidFill>
              </a:rPr>
              <a:t>100 synchronized drones • October 16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740A2D-30B6-4105-8E93-6E615EC7A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769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97084"/>
                </a:solidFill>
              </a:defRPr>
            </a:pPr>
            <a:r>
              <a:rPr sz="1125" b="0">
                <a:solidFill>
                  <a:srgbClr val="597084"/>
                </a:solidFill>
              </a:rPr>
              <a:t>SeaFair Miami Grand Luxe • 100 Chopin Plaza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02F978-F955-4CC7-97E6-5D807A545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579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335C"/>
                </a:solidFill>
              </a:defRPr>
            </a:pPr>
            <a:r>
              <a:rPr sz="1050" b="1">
                <a:solidFill>
                  <a:srgbClr val="0A335C"/>
                </a:solidFill>
              </a:rPr>
              <a:t>Prepared for GrupoSky • Attn: Sofía de la Torre</a:t>
            </a:r>
          </a:p>
        </p:txBody>
      </p:sp>
    </p:spTree>
    <p:extLst>
      <p:ext uri="{BB962C8B-B14F-4D97-AF65-F5344CB8AC3E}">
        <p14:creationId xmlns:p14="http://schemas.microsoft.com/office/powerpoint/2010/main" val="981649797"/>
      </p:ext>
    </p:extLst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 0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438912"/>
            <a:ext cx="3886200" cy="566928"/>
          </a:xfrm>
          <a:prstGeom prst="roundRect">
            <a:avLst>
              <a:gd name="adj" fmla="val 9677"/>
            </a:avLst>
          </a:prstGeom>
          <a:solidFill>
            <a:srgbClr val="06172A">
              <a:alpha val="82000"/>
            </a:srgbClr>
          </a:solidFill>
          <a:ln w="12700">
            <a:solidFill>
              <a:srgbClr val="06172A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49808" y="594360"/>
            <a:ext cx="3429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100-DRONE SHOW — BOSS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CF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E94920C-C79C-4119-B926-4EEFEF46B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095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5B8E6"/>
                </a:solidFill>
              </a:defRPr>
            </a:pPr>
            <a:r>
              <a:rPr sz="900" b="1">
                <a:solidFill>
                  <a:srgbClr val="55B8E6"/>
                </a:solidFill>
              </a:rPr>
              <a:t>DRONE SHOW OPTIONS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D347E2-63AE-4CE7-8282-C6EE1A78B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90575"/>
            <a:ext cx="7429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A335C"/>
                </a:solidFill>
              </a:defRPr>
            </a:pPr>
            <a:r>
              <a:rPr sz="2700" b="1">
                <a:solidFill>
                  <a:srgbClr val="0A335C"/>
                </a:solidFill>
              </a:rPr>
              <a:t>Choose the right scale for SeaFair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5CADE8-6C2C-4138-999A-92ABF92E3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23975"/>
            <a:ext cx="933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97084"/>
                </a:solidFill>
              </a:defRPr>
            </a:pPr>
            <a:r>
              <a:rPr sz="1275" b="0">
                <a:solidFill>
                  <a:srgbClr val="597084"/>
                </a:solidFill>
              </a:rPr>
              <a:t>Both packages include creative production, regulatory coordination and on-site setup.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1E83396-14DD-4A69-9F3D-19B7D2A1D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2238375" cy="3676650"/>
          </a:xfrm>
          <a:prstGeom xmlns:a="http://schemas.openxmlformats.org/drawingml/2006/main" prst="roundRect">
            <a:avLst>
              <a:gd name="adj" fmla="val 76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8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207F81-FD5B-4950-BA17-7E9161CB3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622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5B8E6"/>
                </a:solidFill>
              </a:defRPr>
            </a:pPr>
            <a:r>
              <a:rPr sz="825" b="1">
                <a:solidFill>
                  <a:srgbClr val="55B8E6"/>
                </a:solidFill>
              </a:rPr>
              <a:t>SIGNATURE PACKAGE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BE2500-A32B-46EC-AD89-21C62E02F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52725"/>
            <a:ext cx="1285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A335C"/>
                </a:solidFill>
              </a:defRPr>
            </a:pPr>
            <a:r>
              <a:rPr sz="3900" b="1">
                <a:solidFill>
                  <a:srgbClr val="0A335C"/>
                </a:solidFill>
              </a:rPr>
              <a:t>100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BC44C0-EF2E-4209-98A8-9CE56D714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6425" y="3133725"/>
            <a:ext cx="685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97084"/>
                </a:solidFill>
              </a:defRPr>
            </a:pPr>
            <a:r>
              <a:rPr sz="900" b="1">
                <a:solidFill>
                  <a:srgbClr val="597084"/>
                </a:solidFill>
              </a:rPr>
              <a:t>DRONES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AE41DF-D930-4C74-A45C-7CB950F58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95700"/>
            <a:ext cx="1762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B8E6"/>
                </a:solidFill>
              </a:defRPr>
            </a:pPr>
            <a:r>
              <a:rPr sz="2325" b="1">
                <a:solidFill>
                  <a:srgbClr val="55B8E6"/>
                </a:solidFill>
              </a:rPr>
              <a:t>$13,750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7DD03E-AE8E-4C66-B1E9-3EABD0133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1957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97084"/>
                </a:solidFill>
              </a:defRPr>
            </a:pPr>
            <a:r>
              <a:rPr sz="900" b="0">
                <a:solidFill>
                  <a:srgbClr val="597084"/>
                </a:solidFill>
              </a:rPr>
              <a:t>USD · client investment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98981E-C3BF-4785-B1B2-FFEF58BD9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57725"/>
            <a:ext cx="17049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DD4933-9FAB-426A-93D0-03229029F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67275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97084"/>
                </a:solidFill>
              </a:defRPr>
            </a:pPr>
            <a:r>
              <a:rPr sz="900" b="0">
                <a:solidFill>
                  <a:srgbClr val="597084"/>
                </a:solidFill>
              </a:rPr>
              <a:t>Valid for 15 days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909EAA-76E8-4BDC-8C6F-C99CC53D7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197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335C"/>
                </a:solidFill>
              </a:defRPr>
            </a:pPr>
            <a:r>
              <a:rPr sz="975" b="1">
                <a:solidFill>
                  <a:srgbClr val="0A335C"/>
                </a:solidFill>
              </a:rPr>
              <a:t>50% retainer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3C807A-B2C0-4D89-9A57-B55398D54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2076450"/>
            <a:ext cx="2238375" cy="3676650"/>
          </a:xfrm>
          <a:prstGeom xmlns:a="http://schemas.openxmlformats.org/drawingml/2006/main" prst="roundRect">
            <a:avLst>
              <a:gd name="adj" fmla="val 76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8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54E874-4CC1-4E7B-9B4D-4D188F270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36220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5B8E6"/>
                </a:solidFill>
              </a:defRPr>
            </a:pPr>
            <a:r>
              <a:rPr sz="825" b="1">
                <a:solidFill>
                  <a:srgbClr val="55B8E6"/>
                </a:solidFill>
              </a:rPr>
              <a:t>ENHANCED VISIBILITY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D70C60-511A-4D66-938F-6B82930EE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752725"/>
            <a:ext cx="1285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0A335C"/>
                </a:solidFill>
              </a:defRPr>
            </a:pPr>
            <a:r>
              <a:rPr sz="3900" b="1">
                <a:solidFill>
                  <a:srgbClr val="0A335C"/>
                </a:solidFill>
              </a:rPr>
              <a:t>150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C1AA2A-4F6B-4747-8CAD-89415A9D9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133725"/>
            <a:ext cx="685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97084"/>
                </a:solidFill>
              </a:defRPr>
            </a:pPr>
            <a:r>
              <a:rPr sz="900" b="1">
                <a:solidFill>
                  <a:srgbClr val="597084"/>
                </a:solidFill>
              </a:rPr>
              <a:t>DRONES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0BB4827-BE48-4EA2-83FC-1CC83CB07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3695700"/>
            <a:ext cx="1762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55B8E6"/>
                </a:solidFill>
              </a:defRPr>
            </a:pPr>
            <a:r>
              <a:rPr sz="2325" b="1">
                <a:solidFill>
                  <a:srgbClr val="55B8E6"/>
                </a:solidFill>
              </a:rPr>
              <a:t>$20,250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D38434-62D2-4409-BEF2-DBE96D8B4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4219575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97084"/>
                </a:solidFill>
              </a:defRPr>
            </a:pPr>
            <a:r>
              <a:rPr sz="900" b="0">
                <a:solidFill>
                  <a:srgbClr val="597084"/>
                </a:solidFill>
              </a:rPr>
              <a:t>USD · client investment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FF60110-344A-4515-B6EE-B1F34E65F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4657725"/>
            <a:ext cx="17049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1998AA-E037-4D8D-BF91-EDE15E80E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4867275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97084"/>
                </a:solidFill>
              </a:defRPr>
            </a:pPr>
            <a:r>
              <a:rPr sz="900" b="0">
                <a:solidFill>
                  <a:srgbClr val="597084"/>
                </a:solidFill>
              </a:rPr>
              <a:t>Valid for 15 days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ECA6AAB-B021-4BF1-92CC-8FAE80A4E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52197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335C"/>
                </a:solidFill>
              </a:defRPr>
            </a:pPr>
            <a:r>
              <a:rPr sz="975" b="1">
                <a:solidFill>
                  <a:srgbClr val="0A335C"/>
                </a:solidFill>
              </a:rPr>
              <a:t>50% retainer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6B9DB1-52B8-44C2-8920-A992BC01F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066925"/>
            <a:ext cx="447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5B8E6"/>
                </a:solidFill>
              </a:defRPr>
            </a:pPr>
            <a:r>
              <a:rPr sz="975" b="1">
                <a:solidFill>
                  <a:srgbClr val="55B8E6"/>
                </a:solidFill>
              </a:rPr>
              <a:t>INCLUDED IN BOTH OPTIONS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D6B7268-3CFA-4375-AF94-9FE8B18FD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5050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5B8E6"/>
                </a:solidFill>
              </a:defRPr>
            </a:pPr>
            <a:r>
              <a:rPr sz="1350" b="1">
                <a:solidFill>
                  <a:srgbClr val="55B8E6"/>
                </a:solidFill>
              </a:rPr>
              <a:t>✓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81357DA-83E3-47F3-95DE-22729B603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505075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335C"/>
                </a:solidFill>
              </a:defRPr>
            </a:pPr>
            <a:r>
              <a:rPr sz="1350" b="1">
                <a:solidFill>
                  <a:srgbClr val="0A335C"/>
                </a:solidFill>
              </a:rPr>
              <a:t>Custom logo animation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87AF4B-A3FC-48E1-AB85-2ABF56C41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8575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34B217-9800-4AFF-9717-3B918C766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3028950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5B8E6"/>
                </a:solidFill>
              </a:defRPr>
            </a:pPr>
            <a:r>
              <a:rPr sz="1350" b="1">
                <a:solidFill>
                  <a:srgbClr val="55B8E6"/>
                </a:solidFill>
              </a:rPr>
              <a:t>✓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25126DE-DB91-4B04-A1A5-A64552A56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02895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335C"/>
                </a:solidFill>
              </a:defRPr>
            </a:pPr>
            <a:r>
              <a:rPr sz="1350" b="1">
                <a:solidFill>
                  <a:srgbClr val="0A335C"/>
                </a:solidFill>
              </a:rPr>
              <a:t>Music synchronization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3AD6F7A-4535-44B6-A44B-5ECEE9413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8137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46A57DA-0D52-453F-AF6C-A1EBAD54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355282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5B8E6"/>
                </a:solidFill>
              </a:defRPr>
            </a:pPr>
            <a:r>
              <a:rPr sz="1350" b="1">
                <a:solidFill>
                  <a:srgbClr val="55B8E6"/>
                </a:solidFill>
              </a:rPr>
              <a:t>✓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4A31BE3-41EA-45FE-96C0-96508F833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52825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335C"/>
                </a:solidFill>
              </a:defRPr>
            </a:pPr>
            <a:r>
              <a:rPr sz="1350" b="1">
                <a:solidFill>
                  <a:srgbClr val="0A335C"/>
                </a:solidFill>
              </a:rPr>
              <a:t>FAA authorization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A870A4B-CC05-415D-B665-A618E241D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90525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60749A5-7B26-4D17-AFED-6864C8F55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4076700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5B8E6"/>
                </a:solidFill>
              </a:defRPr>
            </a:pPr>
            <a:r>
              <a:rPr sz="1350" b="1">
                <a:solidFill>
                  <a:srgbClr val="55B8E6"/>
                </a:solidFill>
              </a:rPr>
              <a:t>✓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E1DED84-9598-49E7-BA5F-4C3E130C4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0767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335C"/>
                </a:solidFill>
              </a:defRPr>
            </a:pPr>
            <a:r>
              <a:rPr sz="1350" b="1">
                <a:solidFill>
                  <a:srgbClr val="0A335C"/>
                </a:solidFill>
              </a:rPr>
              <a:t>Miami airspace coordination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2CDB0C7-06F2-4C66-A56F-0DEBDE96C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429125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5F60707-6F8D-4F0E-B555-EAE62F433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4600575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5B8E6"/>
                </a:solidFill>
              </a:defRPr>
            </a:pPr>
            <a:r>
              <a:rPr sz="1350" b="1">
                <a:solidFill>
                  <a:srgbClr val="55B8E6"/>
                </a:solidFill>
              </a:rPr>
              <a:t>✓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33BA1DB-9A2F-4269-9736-6203E6FD4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600575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335C"/>
                </a:solidFill>
              </a:defRPr>
            </a:pPr>
            <a:r>
              <a:rPr sz="1350" b="1">
                <a:solidFill>
                  <a:srgbClr val="0A335C"/>
                </a:solidFill>
              </a:rPr>
              <a:t>Aviation insurance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D850E44-7EAC-4071-B304-1D840F20F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953000"/>
            <a:ext cx="4762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121EF97-FD7D-46DE-9B8D-38C6C20E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124450"/>
            <a:ext cx="266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5B8E6"/>
                </a:solidFill>
              </a:defRPr>
            </a:pPr>
            <a:r>
              <a:rPr sz="1350" b="1">
                <a:solidFill>
                  <a:srgbClr val="55B8E6"/>
                </a:solidFill>
              </a:rPr>
              <a:t>✓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12B3FC4-3B53-43AC-8FC3-3D8500EF6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512445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335C"/>
                </a:solidFill>
              </a:defRPr>
            </a:pPr>
            <a:r>
              <a:rPr sz="1350" b="1">
                <a:solidFill>
                  <a:srgbClr val="0A335C"/>
                </a:solidFill>
              </a:rPr>
              <a:t>On-site setup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A68E5F0-2E03-4F1B-93C2-095083015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743575"/>
            <a:ext cx="519112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A84EFDF-15FB-44D2-AF49-B08273E4D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905500"/>
            <a:ext cx="5191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335C"/>
                </a:solidFill>
              </a:defRPr>
            </a:pPr>
            <a:r>
              <a:rPr sz="1050" b="1">
                <a:solidFill>
                  <a:srgbClr val="0A335C"/>
                </a:solidFill>
              </a:rPr>
              <a:t>Balance due 10 business days before event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428E2B4-B260-4C59-8B4B-3AE0BE00F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6200775"/>
            <a:ext cx="5191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97084"/>
                </a:solidFill>
              </a:defRPr>
            </a:pPr>
            <a:r>
              <a:rPr sz="900" b="0">
                <a:solidFill>
                  <a:srgbClr val="597084"/>
                </a:solidFill>
              </a:rPr>
              <a:t>Subject to venue, airspace, FAA, site-safety and weather approval.</a:t>
            </a:r>
          </a:p>
        </p:txBody>
      </p:sp>
    </p:spTree>
    <p:extLst>
      <p:ext uri="{BB962C8B-B14F-4D97-AF65-F5344CB8AC3E}">
        <p14:creationId xmlns:p14="http://schemas.microsoft.com/office/powerpoint/2010/main" val="182498003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AF7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d2a0bacbd448a1"/>
          <a:srcRect xmlns:a="http://schemas.openxmlformats.org/drawingml/2006/main" l="25038" t="0" r="2503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3C1C10-23FF-4C8E-89D9-BADEA7DF3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0"/>
            <a:ext cx="6667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5D238A-C7BF-4556-AB96-E039A794C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5B8E6"/>
                </a:solidFill>
              </a:defRPr>
            </a:pPr>
            <a:r>
              <a:rPr sz="900" b="1">
                <a:solidFill>
                  <a:srgbClr val="55B8E6"/>
                </a:solidFill>
              </a:rPr>
              <a:t>NEXT STEP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9AA2FC-F7EE-4283-8D19-3319CB702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85875"/>
            <a:ext cx="600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335C"/>
                </a:solidFill>
              </a:defRPr>
            </a:pPr>
            <a:r>
              <a:rPr sz="2850" b="1">
                <a:solidFill>
                  <a:srgbClr val="0A335C"/>
                </a:solidFill>
              </a:rPr>
              <a:t>Confirm the 100-drone package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B02357-0ABA-430B-AB7E-35612D44B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28800"/>
            <a:ext cx="6000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55B8E6"/>
                </a:solidFill>
              </a:defRPr>
            </a:pPr>
            <a:r>
              <a:rPr sz="2850" b="1">
                <a:solidFill>
                  <a:srgbClr val="55B8E6"/>
                </a:solidFill>
              </a:rPr>
              <a:t>and begin the SeaFair site review.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7D1440-624B-4692-BB72-0646224A6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09875"/>
            <a:ext cx="552450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97084"/>
                </a:solidFill>
              </a:defRPr>
            </a:pPr>
            <a:r>
              <a:rPr sz="1350" b="0">
                <a:solidFill>
                  <a:srgbClr val="597084"/>
                </a:solidFill>
              </a:rPr>
              <a:t>The operating team will confirm launch area, viewing direction, airspace and safety requirements before final production.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BC7510-7E63-4720-8443-8AF2C21AC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0"/>
            <a:ext cx="4953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47DDC4-5A81-42E6-BC2D-7A9750083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32385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335C"/>
                </a:solidFill>
              </a:defRPr>
            </a:pPr>
            <a:r>
              <a:rPr sz="1350" b="1">
                <a:solidFill>
                  <a:srgbClr val="0A335C"/>
                </a:solidFill>
              </a:rPr>
              <a:t>Ignacio Irazoqui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B5E1261-A177-4BCB-9F6D-7AA9247A8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97084"/>
                </a:solidFill>
              </a:defRPr>
            </a:pPr>
            <a:r>
              <a:rPr sz="1125" b="0">
                <a:solidFill>
                  <a:srgbClr val="597084"/>
                </a:solidFill>
              </a:rPr>
              <a:t>POP Graphics • Miami, Florida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EF2F73-04F5-4D47-8C85-8287DC3DC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05400"/>
            <a:ext cx="3905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97084"/>
                </a:solidFill>
              </a:defRPr>
            </a:pPr>
            <a:r>
              <a:rPr sz="1125" b="0">
                <a:solidFill>
                  <a:srgbClr val="597084"/>
                </a:solidFill>
              </a:rPr>
              <a:t>Phone / WhatsApp: (305) 244-0918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C638C1-DAF5-4983-AE95-3EE26CB9D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483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5B8E6"/>
                </a:solidFill>
              </a:defRPr>
            </a:pPr>
            <a:r>
              <a:rPr sz="1125" b="1">
                <a:solidFill>
                  <a:srgbClr val="55B8E6"/>
                </a:solidFill>
              </a:rPr>
              <a:t>popgraphics.us</a:t>
            </a:r>
          </a:p>
        </p:txBody>
      </p:sp>
    </p:spTree>
    <p:extLst>
      <p:ext uri="{BB962C8B-B14F-4D97-AF65-F5344CB8AC3E}">
        <p14:creationId xmlns:p14="http://schemas.microsoft.com/office/powerpoint/2010/main" val="101121260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2026-07-29T17:43:41.1730000Z</dcterms:created>
  <dcterms:modified xsi:type="dcterms:W3CDTF">2026-07-29T17:43:41.1730000Z</dcterms:modified>
</coreProperties>
</file>